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92"/>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6" r:id="rId60"/>
    <p:sldId id="327" r:id="rId61"/>
    <p:sldId id="329" r:id="rId62"/>
    <p:sldId id="330" r:id="rId63"/>
    <p:sldId id="331" r:id="rId64"/>
    <p:sldId id="332" r:id="rId65"/>
    <p:sldId id="392" r:id="rId66"/>
    <p:sldId id="391" r:id="rId67"/>
    <p:sldId id="397" r:id="rId68"/>
    <p:sldId id="398" r:id="rId69"/>
    <p:sldId id="399" r:id="rId70"/>
    <p:sldId id="393" r:id="rId71"/>
    <p:sldId id="377" r:id="rId72"/>
    <p:sldId id="383" r:id="rId73"/>
    <p:sldId id="382" r:id="rId74"/>
    <p:sldId id="384" r:id="rId75"/>
    <p:sldId id="348" r:id="rId76"/>
    <p:sldId id="344" r:id="rId77"/>
    <p:sldId id="345" r:id="rId78"/>
    <p:sldId id="346" r:id="rId79"/>
    <p:sldId id="349" r:id="rId80"/>
    <p:sldId id="407" r:id="rId81"/>
    <p:sldId id="388" r:id="rId82"/>
    <p:sldId id="347" r:id="rId83"/>
    <p:sldId id="387" r:id="rId84"/>
    <p:sldId id="386" r:id="rId85"/>
    <p:sldId id="350" r:id="rId86"/>
    <p:sldId id="406" r:id="rId87"/>
    <p:sldId id="409" r:id="rId88"/>
    <p:sldId id="408" r:id="rId89"/>
    <p:sldId id="390" r:id="rId90"/>
    <p:sldId id="3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2" autoAdjust="0"/>
    <p:restoredTop sz="95775" autoAdjust="0"/>
  </p:normalViewPr>
  <p:slideViewPr>
    <p:cSldViewPr snapToGrid="0">
      <p:cViewPr varScale="1">
        <p:scale>
          <a:sx n="152" d="100"/>
          <a:sy n="152" d="100"/>
        </p:scale>
        <p:origin x="776"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19/8/2024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61</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65</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72</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80</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87</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19/8/2024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19/8/2024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19/8/2024</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19/8/2024</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19/8/2024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19/8/2024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19/8/2024</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tidymodels.org/"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6.xml"/><Relationship Id="rId4" Type="http://schemas.openxmlformats.org/officeDocument/2006/relationships/hyperlink" Target="https://themlbook.com/"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sz="3200" dirty="0"/>
              <a:t>Benjamin Goudey</a:t>
            </a:r>
            <a:endParaRPr lang="en-AU" dirty="0"/>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dirty="0"/>
              <a:t>Healthcare research, data science, consulting</a:t>
            </a:r>
          </a:p>
          <a:p>
            <a:pPr marL="342900" indent="-342900">
              <a:buFont typeface="Arial" panose="020B0604020202020204" pitchFamily="34" charset="0"/>
              <a:buChar char="•"/>
            </a:pPr>
            <a:r>
              <a:rPr lang="en-AU" sz="2400" dirty="0"/>
              <a:t>Computing and Information Systems at UoM.</a:t>
            </a:r>
          </a:p>
          <a:p>
            <a:pPr marL="342900" indent="-342900">
              <a:buFont typeface="Arial" panose="020B0604020202020204" pitchFamily="34" charset="0"/>
              <a:buChar char="•"/>
            </a:pPr>
            <a:r>
              <a:rPr lang="en-AU" sz="2400" dirty="0"/>
              <a:t>Florey Institute of Neuroscience</a:t>
            </a:r>
          </a:p>
          <a:p>
            <a:pPr marL="558900" lvl="1" indent="-342900">
              <a:buFont typeface="Courier New" panose="02070309020205020404" pitchFamily="49" charset="0"/>
              <a:buChar char="o"/>
            </a:pPr>
            <a:r>
              <a:rPr lang="en-AU" dirty="0"/>
              <a:t>Focus on predicting Alzheimer’s related outcomes</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diabetes status in 2-7 years based on demographics and blood markers</a:t>
            </a:r>
          </a:p>
          <a:p>
            <a:pPr lvl="2"/>
            <a:r>
              <a:rPr lang="en-AU" sz="2400" dirty="0"/>
              <a:t>In particular, does BMI help us to make better predictions?</a:t>
            </a:r>
          </a:p>
          <a:p>
            <a:pPr marL="914400" lvl="2" indent="0">
              <a:buNone/>
            </a:pPr>
            <a:endParaRPr lang="en-AU" sz="2400" dirty="0"/>
          </a:p>
          <a:p>
            <a:pPr lvl="1"/>
            <a:r>
              <a:rPr lang="en-AU" sz="2800" dirty="0"/>
              <a:t>Real-world, healthcare data from RC Healthcare system in China: </a:t>
            </a:r>
          </a:p>
          <a:p>
            <a:pPr lvl="2"/>
            <a:r>
              <a:rPr lang="en-AU" sz="2000" b="0" i="0" dirty="0">
                <a:solidFill>
                  <a:srgbClr val="212121"/>
                </a:solidFill>
                <a:effectLst/>
                <a:latin typeface="Roboto" panose="02000000000000000000" pitchFamily="2" charset="0"/>
              </a:rPr>
              <a:t>2582 individuals from some sites (use to build the model), 413 from some other site (external data)</a:t>
            </a:r>
          </a:p>
          <a:p>
            <a:pPr lvl="2"/>
            <a:r>
              <a:rPr lang="en-AU" sz="2400" dirty="0"/>
              <a:t>We will use different sized subsets of the training data to explore performance</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Fasting glucose</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random noise. We use these to simulate when you have a whole collection of measurements, many </a:t>
            </a:r>
            <a:r>
              <a:rPr lang="en-AU" sz="2400" dirty="0" err="1"/>
              <a:t>unassociated</a:t>
            </a:r>
            <a:r>
              <a:rPr lang="en-AU" sz="2400" dirty="0"/>
              <a:t> with outcome. </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Get Google </a:t>
            </a:r>
            <a:r>
              <a:rPr lang="en-AU" sz="2800" dirty="0" err="1"/>
              <a:t>Colab</a:t>
            </a:r>
            <a:r>
              <a:rPr lang="en-AU" sz="2800" dirty="0"/>
              <a:t> working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63</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64</a:t>
            </a:fld>
            <a:endParaRPr lang="en-AU"/>
          </a:p>
        </p:txBody>
      </p:sp>
    </p:spTree>
    <p:extLst>
      <p:ext uri="{BB962C8B-B14F-4D97-AF65-F5344CB8AC3E}">
        <p14:creationId xmlns:p14="http://schemas.microsoft.com/office/powerpoint/2010/main" val="1729747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68</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435AAD-C607-CA79-0FAB-3976F929F7C4}"/>
              </a:ext>
            </a:extLst>
          </p:cNvPr>
          <p:cNvSpPr>
            <a:spLocks noGrp="1"/>
          </p:cNvSpPr>
          <p:nvPr>
            <p:ph type="title"/>
          </p:nvPr>
        </p:nvSpPr>
        <p:spPr/>
        <p:txBody>
          <a:bodyPr/>
          <a:lstStyle/>
          <a:p>
            <a:r>
              <a:rPr lang="en-AU" dirty="0" err="1"/>
              <a:t>Sumary</a:t>
            </a:r>
            <a:r>
              <a:rPr lang="en-AU" dirty="0"/>
              <a:t> of today</a:t>
            </a:r>
          </a:p>
        </p:txBody>
      </p:sp>
      <p:sp>
        <p:nvSpPr>
          <p:cNvPr id="6" name="Content Placeholder 5">
            <a:extLst>
              <a:ext uri="{FF2B5EF4-FFF2-40B4-BE49-F238E27FC236}">
                <a16:creationId xmlns:a16="http://schemas.microsoft.com/office/drawing/2014/main" id="{D3DB42E5-51E9-33BC-9D96-2054AF5FF517}"/>
              </a:ext>
            </a:extLst>
          </p:cNvPr>
          <p:cNvSpPr>
            <a:spLocks noGrp="1"/>
          </p:cNvSpPr>
          <p:nvPr>
            <p:ph idx="1"/>
          </p:nvPr>
        </p:nvSpPr>
        <p:spPr/>
        <p:txBody>
          <a:bodyPr/>
          <a:lstStyle/>
          <a:p>
            <a:pPr marL="342900" indent="-342900">
              <a:buFont typeface="Arial" panose="020B0604020202020204" pitchFamily="34" charset="0"/>
              <a:buChar char="•"/>
            </a:pPr>
            <a:r>
              <a:rPr lang="en-AU" sz="2600" dirty="0"/>
              <a:t>Basic concepts of machine learning (prediction not attribution)</a:t>
            </a:r>
          </a:p>
          <a:p>
            <a:pPr marL="342900" indent="-342900">
              <a:buFont typeface="Arial" panose="020B0604020202020204" pitchFamily="34" charset="0"/>
              <a:buChar char="•"/>
            </a:pPr>
            <a:r>
              <a:rPr lang="en-AU" sz="2600" dirty="0"/>
              <a:t>Explored supervised learning, in particular classification</a:t>
            </a:r>
          </a:p>
          <a:p>
            <a:pPr marL="342900" indent="-342900">
              <a:buFont typeface="Arial" panose="020B0604020202020204" pitchFamily="34" charset="0"/>
              <a:buChar char="•"/>
            </a:pPr>
            <a:r>
              <a:rPr lang="en-AU" sz="2600" dirty="0"/>
              <a:t>Touched on a few algorithms</a:t>
            </a:r>
          </a:p>
          <a:p>
            <a:pPr marL="342900" indent="-342900">
              <a:buFont typeface="Arial" panose="020B0604020202020204" pitchFamily="34" charset="0"/>
              <a:buChar char="•"/>
            </a:pPr>
            <a:r>
              <a:rPr lang="en-AU" sz="2600" dirty="0"/>
              <a:t>Described experimental design for ML</a:t>
            </a:r>
          </a:p>
          <a:p>
            <a:pPr marL="342900" indent="-342900">
              <a:buFont typeface="Arial" panose="020B0604020202020204" pitchFamily="34" charset="0"/>
              <a:buChar char="•"/>
            </a:pPr>
            <a:endParaRPr lang="en-AU" sz="2600" dirty="0"/>
          </a:p>
          <a:p>
            <a:pPr marL="342900" indent="-342900">
              <a:buFont typeface="Arial" panose="020B0604020202020204" pitchFamily="34" charset="0"/>
              <a:buChar char="•"/>
            </a:pPr>
            <a:r>
              <a:rPr lang="en-AU" sz="2600" dirty="0"/>
              <a:t>But there is a wealth of information not covered. </a:t>
            </a:r>
          </a:p>
        </p:txBody>
      </p:sp>
      <p:sp>
        <p:nvSpPr>
          <p:cNvPr id="4" name="Slide Number Placeholder 3">
            <a:extLst>
              <a:ext uri="{FF2B5EF4-FFF2-40B4-BE49-F238E27FC236}">
                <a16:creationId xmlns:a16="http://schemas.microsoft.com/office/drawing/2014/main" id="{83087B7B-557B-336D-64AA-5705F1853726}"/>
              </a:ext>
            </a:extLst>
          </p:cNvPr>
          <p:cNvSpPr>
            <a:spLocks noGrp="1"/>
          </p:cNvSpPr>
          <p:nvPr>
            <p:ph type="sldNum" sz="quarter" idx="12"/>
          </p:nvPr>
        </p:nvSpPr>
        <p:spPr/>
        <p:txBody>
          <a:bodyPr/>
          <a:lstStyle/>
          <a:p>
            <a:fld id="{BDC0D3D8-B87F-4B4B-A85C-712EDEEEAC86}" type="slidenum">
              <a:rPr lang="en-AU" smtClean="0"/>
              <a:t>78</a:t>
            </a:fld>
            <a:endParaRPr lang="en-AU"/>
          </a:p>
        </p:txBody>
      </p:sp>
    </p:spTree>
    <p:extLst>
      <p:ext uri="{BB962C8B-B14F-4D97-AF65-F5344CB8AC3E}">
        <p14:creationId xmlns:p14="http://schemas.microsoft.com/office/powerpoint/2010/main" val="4169716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For small datasets or where measurements are “non-standard”, its probably not for you</a:t>
            </a:r>
          </a:p>
          <a:p>
            <a:pPr marL="342900" indent="-342900">
              <a:buFont typeface="Arial" panose="020B0604020202020204" pitchFamily="34" charset="0"/>
              <a:buChar char="•"/>
            </a:pPr>
            <a:r>
              <a:rPr lang="en-AU" dirty="0"/>
              <a:t>See Deep learning for tabular data</a:t>
            </a:r>
          </a:p>
          <a:p>
            <a:endParaRPr lang="en-AU" dirty="0"/>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D43F-4714-8182-C670-D7BDB07C5E1F}"/>
              </a:ext>
            </a:extLst>
          </p:cNvPr>
          <p:cNvSpPr>
            <a:spLocks noGrp="1"/>
          </p:cNvSpPr>
          <p:nvPr>
            <p:ph type="title"/>
          </p:nvPr>
        </p:nvSpPr>
        <p:spPr/>
        <p:txBody>
          <a:bodyPr/>
          <a:lstStyle/>
          <a:p>
            <a:r>
              <a:rPr lang="en-AU" dirty="0"/>
              <a:t>Other facets	</a:t>
            </a:r>
          </a:p>
        </p:txBody>
      </p:sp>
      <p:sp>
        <p:nvSpPr>
          <p:cNvPr id="3" name="Content Placeholder 2">
            <a:extLst>
              <a:ext uri="{FF2B5EF4-FFF2-40B4-BE49-F238E27FC236}">
                <a16:creationId xmlns:a16="http://schemas.microsoft.com/office/drawing/2014/main" id="{F52070BE-D8B5-6C1D-ED37-58A8AA01D2EA}"/>
              </a:ext>
            </a:extLst>
          </p:cNvPr>
          <p:cNvSpPr>
            <a:spLocks noGrp="1"/>
          </p:cNvSpPr>
          <p:nvPr>
            <p:ph idx="1"/>
          </p:nvPr>
        </p:nvSpPr>
        <p:spPr/>
        <p:txBody>
          <a:bodyPr/>
          <a:lstStyle/>
          <a:p>
            <a:pPr marL="342900" indent="-342900">
              <a:buFont typeface="Arial" panose="020B0604020202020204" pitchFamily="34" charset="0"/>
              <a:buChar char="•"/>
            </a:pPr>
            <a:r>
              <a:rPr lang="en-AU" sz="2800" dirty="0"/>
              <a:t>Statistical comparisons between models</a:t>
            </a:r>
          </a:p>
          <a:p>
            <a:pPr marL="342900" indent="-342900">
              <a:buFont typeface="Arial" panose="020B0604020202020204" pitchFamily="34" charset="0"/>
              <a:buChar char="•"/>
            </a:pPr>
            <a:r>
              <a:rPr lang="en-AU" sz="2800" dirty="0"/>
              <a:t>Reporting standards in manuscripts (e.g. TRIPOD)</a:t>
            </a:r>
          </a:p>
          <a:p>
            <a:pPr marL="342900" indent="-342900">
              <a:buFont typeface="Arial" panose="020B0604020202020204" pitchFamily="34" charset="0"/>
              <a:buChar char="•"/>
            </a:pPr>
            <a:r>
              <a:rPr lang="en-AU" sz="2800" dirty="0"/>
              <a:t>Pre-processing as part of model development</a:t>
            </a:r>
          </a:p>
          <a:p>
            <a:pPr marL="342900" indent="-342900">
              <a:buFont typeface="Arial" panose="020B0604020202020204" pitchFamily="34" charset="0"/>
              <a:buChar char="•"/>
            </a:pPr>
            <a:r>
              <a:rPr lang="en-AU" sz="2800" dirty="0"/>
              <a:t>Unsupervised learning (clustering)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F62973D0-626F-FB84-5C8F-367146663C9F}"/>
              </a:ext>
            </a:extLst>
          </p:cNvPr>
          <p:cNvSpPr>
            <a:spLocks noGrp="1"/>
          </p:cNvSpPr>
          <p:nvPr>
            <p:ph type="sldNum" sz="quarter" idx="12"/>
          </p:nvPr>
        </p:nvSpPr>
        <p:spPr/>
        <p:txBody>
          <a:bodyPr/>
          <a:lstStyle/>
          <a:p>
            <a:fld id="{DC22DD25-61AE-413C-B4D2-EF2365C9B2E1}" type="slidenum">
              <a:rPr lang="en-AU" noProof="0" smtClean="0"/>
              <a:t>85</a:t>
            </a:fld>
            <a:endParaRPr lang="en-AU" noProof="0"/>
          </a:p>
        </p:txBody>
      </p:sp>
    </p:spTree>
    <p:extLst>
      <p:ext uri="{BB962C8B-B14F-4D97-AF65-F5344CB8AC3E}">
        <p14:creationId xmlns:p14="http://schemas.microsoft.com/office/powerpoint/2010/main" val="2573230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946-28B6-A2CE-CD96-6EDBD88DAB94}"/>
              </a:ext>
            </a:extLst>
          </p:cNvPr>
          <p:cNvSpPr>
            <a:spLocks noGrp="1"/>
          </p:cNvSpPr>
          <p:nvPr>
            <p:ph type="title"/>
          </p:nvPr>
        </p:nvSpPr>
        <p:spPr/>
        <p:txBody>
          <a:bodyPr/>
          <a:lstStyle/>
          <a:p>
            <a:r>
              <a:rPr lang="en-AU" dirty="0"/>
              <a:t>Further resources</a:t>
            </a:r>
          </a:p>
        </p:txBody>
      </p:sp>
      <p:sp>
        <p:nvSpPr>
          <p:cNvPr id="3" name="Content Placeholder 2">
            <a:extLst>
              <a:ext uri="{FF2B5EF4-FFF2-40B4-BE49-F238E27FC236}">
                <a16:creationId xmlns:a16="http://schemas.microsoft.com/office/drawing/2014/main" id="{6374E230-EF6B-883E-2410-75606DB698A6}"/>
              </a:ext>
            </a:extLst>
          </p:cNvPr>
          <p:cNvSpPr>
            <a:spLocks noGrp="1"/>
          </p:cNvSpPr>
          <p:nvPr>
            <p:ph idx="1"/>
          </p:nvPr>
        </p:nvSpPr>
        <p:spPr/>
        <p:txBody>
          <a:bodyPr/>
          <a:lstStyle/>
          <a:p>
            <a:pPr marL="342900" indent="-342900">
              <a:buFont typeface="Arial" panose="020B0604020202020204" pitchFamily="34" charset="0"/>
              <a:buChar char="•"/>
            </a:pPr>
            <a:r>
              <a:rPr lang="en-AU" sz="2400" dirty="0"/>
              <a:t>Scikit-learn website has a lot of great documentation</a:t>
            </a:r>
            <a:r>
              <a:rPr lang="en-AU" sz="2400" dirty="0">
                <a:hlinkClick r:id="rId2"/>
              </a:rPr>
              <a:t> </a:t>
            </a:r>
            <a:r>
              <a:rPr lang="en-AU" sz="2400" dirty="0">
                <a:hlinkClick r:id="rId2"/>
              </a:rPr>
              <a:t>https://scikit-learn.org/</a:t>
            </a:r>
            <a:endParaRPr lang="en-AU" sz="2400" dirty="0"/>
          </a:p>
          <a:p>
            <a:pPr marL="342900" indent="-342900">
              <a:buFont typeface="Arial" panose="020B0604020202020204" pitchFamily="34" charset="0"/>
              <a:buChar char="•"/>
            </a:pPr>
            <a:r>
              <a:rPr lang="en-AU" sz="2400" dirty="0"/>
              <a:t>If you like R, check out </a:t>
            </a:r>
            <a:r>
              <a:rPr lang="en-AU" sz="2400" dirty="0" err="1"/>
              <a:t>tidymodels</a:t>
            </a:r>
            <a:r>
              <a:rPr lang="en-AU" sz="2400" dirty="0"/>
              <a:t> and associated packages (</a:t>
            </a:r>
            <a:r>
              <a:rPr lang="en-AU" sz="2400" dirty="0">
                <a:hlinkClick r:id="rId3"/>
              </a:rPr>
              <a:t>https://www.tidymodels.org/</a:t>
            </a:r>
            <a:r>
              <a:rPr lang="en-AU" sz="2400" dirty="0"/>
              <a:t>).</a:t>
            </a:r>
          </a:p>
          <a:p>
            <a:pPr marL="558900" lvl="1" indent="-342900"/>
            <a:r>
              <a:rPr lang="en-AU" sz="2400" dirty="0"/>
              <a:t>And all of today’s materials are available in R, see https://</a:t>
            </a:r>
            <a:r>
              <a:rPr lang="en-AU" sz="2400" dirty="0" err="1"/>
              <a:t>github.com</a:t>
            </a:r>
            <a:r>
              <a:rPr lang="en-AU" sz="2400" dirty="0"/>
              <a:t>/</a:t>
            </a:r>
            <a:r>
              <a:rPr lang="en-AU" sz="2400" dirty="0" err="1"/>
              <a:t>bwgoudey</a:t>
            </a:r>
            <a:r>
              <a:rPr lang="en-AU" sz="2400" dirty="0"/>
              <a:t>/</a:t>
            </a:r>
            <a:r>
              <a:rPr lang="en-AU" sz="2400" dirty="0" err="1"/>
              <a:t>IntroMLforLifeScienceWorkshopR</a:t>
            </a:r>
            <a:endParaRPr lang="en-AU" sz="2400" dirty="0"/>
          </a:p>
          <a:p>
            <a:pPr marL="342900" indent="-342900">
              <a:buFont typeface="Arial" panose="020B0604020202020204" pitchFamily="34" charset="0"/>
              <a:buChar char="•"/>
            </a:pPr>
            <a:r>
              <a:rPr lang="en-AU" sz="2400" dirty="0" err="1"/>
              <a:t>Aurélien</a:t>
            </a:r>
            <a:r>
              <a:rPr lang="en-AU" sz="2400" dirty="0"/>
              <a:t> </a:t>
            </a:r>
            <a:r>
              <a:rPr lang="en-AU" sz="2400" dirty="0" err="1"/>
              <a:t>Géron</a:t>
            </a:r>
            <a:r>
              <a:rPr lang="en-AU" sz="2400" dirty="0"/>
              <a:t>, "</a:t>
            </a:r>
            <a:r>
              <a:rPr lang="en-AU" sz="2400" i="1" dirty="0"/>
              <a:t>Hands-On Machine Learning with Scikit-Learn, </a:t>
            </a:r>
            <a:r>
              <a:rPr lang="en-AU" sz="2400" i="1" dirty="0" err="1"/>
              <a:t>Keras</a:t>
            </a:r>
            <a:r>
              <a:rPr lang="en-AU" sz="2400" i="1" dirty="0"/>
              <a:t>, and TensorFlow, 2nd Edition</a:t>
            </a:r>
            <a:r>
              <a:rPr lang="en-AU" sz="2400" dirty="0"/>
              <a:t>" 2019 </a:t>
            </a:r>
          </a:p>
          <a:p>
            <a:pPr marL="342900" indent="-342900">
              <a:buFont typeface="Arial" panose="020B0604020202020204" pitchFamily="34" charset="0"/>
              <a:buChar char="•"/>
            </a:pPr>
            <a:r>
              <a:rPr lang="en-AU" sz="2400" dirty="0"/>
              <a:t>Andriy </a:t>
            </a:r>
            <a:r>
              <a:rPr lang="en-AU" sz="2400" dirty="0" err="1"/>
              <a:t>Burkov</a:t>
            </a:r>
            <a:r>
              <a:rPr lang="en-AU" sz="2400" dirty="0"/>
              <a:t>, ”</a:t>
            </a:r>
            <a:r>
              <a:rPr lang="en-AU" sz="2000" b="1" i="0" dirty="0">
                <a:solidFill>
                  <a:srgbClr val="333333"/>
                </a:solidFill>
                <a:effectLst/>
                <a:latin typeface="Arial" panose="020B0604020202020204" pitchFamily="34" charset="0"/>
              </a:rPr>
              <a:t> </a:t>
            </a:r>
            <a:r>
              <a:rPr lang="en-AU" sz="2400" i="1" dirty="0"/>
              <a:t>The Hundred-Page Machine Learning Book” (2019) </a:t>
            </a:r>
            <a:r>
              <a:rPr lang="en-AU" sz="2400" i="1" dirty="0">
                <a:hlinkClick r:id="rId4"/>
              </a:rPr>
              <a:t>https://themlbook.com/</a:t>
            </a:r>
            <a:r>
              <a:rPr lang="en-AU" sz="2400" i="1" dirty="0"/>
              <a:t> - </a:t>
            </a:r>
            <a:r>
              <a:rPr lang="en-AU" sz="2400" dirty="0"/>
              <a:t>Covers many of the topics I describe today</a:t>
            </a:r>
          </a:p>
          <a:p>
            <a:pPr marL="342900" indent="-342900">
              <a:buFont typeface="Arial" panose="020B0604020202020204" pitchFamily="34" charset="0"/>
              <a:buChar char="•"/>
            </a:pPr>
            <a:r>
              <a:rPr lang="en-AU" sz="2400" dirty="0"/>
              <a:t>James et al, ”An Intro to Statistical Learning” – very detailed textbook, great reference but a bit less less applied. </a:t>
            </a:r>
          </a:p>
        </p:txBody>
      </p:sp>
      <p:sp>
        <p:nvSpPr>
          <p:cNvPr id="4" name="Slide Number Placeholder 3">
            <a:extLst>
              <a:ext uri="{FF2B5EF4-FFF2-40B4-BE49-F238E27FC236}">
                <a16:creationId xmlns:a16="http://schemas.microsoft.com/office/drawing/2014/main" id="{C807E122-8C00-3913-4B66-84A150015D56}"/>
              </a:ext>
            </a:extLst>
          </p:cNvPr>
          <p:cNvSpPr>
            <a:spLocks noGrp="1"/>
          </p:cNvSpPr>
          <p:nvPr>
            <p:ph type="sldNum" sz="quarter" idx="12"/>
          </p:nvPr>
        </p:nvSpPr>
        <p:spPr/>
        <p:txBody>
          <a:bodyPr/>
          <a:lstStyle/>
          <a:p>
            <a:fld id="{DC22DD25-61AE-413C-B4D2-EF2365C9B2E1}" type="slidenum">
              <a:rPr lang="en-AU" noProof="0" smtClean="0"/>
              <a:t>86</a:t>
            </a:fld>
            <a:endParaRPr lang="en-AU" noProof="0"/>
          </a:p>
        </p:txBody>
      </p:sp>
    </p:spTree>
    <p:extLst>
      <p:ext uri="{BB962C8B-B14F-4D97-AF65-F5344CB8AC3E}">
        <p14:creationId xmlns:p14="http://schemas.microsoft.com/office/powerpoint/2010/main" val="3044070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87</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6" y="1546667"/>
            <a:ext cx="11408409" cy="4376944"/>
          </a:xfrm>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r>
              <a:rPr lang="en-AU" dirty="0"/>
              <a:t>Emotion recognition</a:t>
            </a:r>
          </a:p>
          <a:p>
            <a:pPr marL="342900" indent="-342900">
              <a:buFont typeface="Arial" panose="020B0604020202020204" pitchFamily="34" charset="0"/>
              <a:buChar char="•"/>
            </a:pPr>
            <a:r>
              <a:rPr lang="en-AU" dirty="0"/>
              <a:t>ChatGPT and other large language models</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089" y="130211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3337" y="1505099"/>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789" y="3735139"/>
            <a:ext cx="3713480" cy="27851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ell phone&#10;&#10;Description automatically generated">
            <a:extLst>
              <a:ext uri="{FF2B5EF4-FFF2-40B4-BE49-F238E27FC236}">
                <a16:creationId xmlns:a16="http://schemas.microsoft.com/office/drawing/2014/main" id="{321EB211-AF6A-849E-7DC0-AC5A35AC50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947" y="3617154"/>
            <a:ext cx="5602053" cy="2551010"/>
          </a:xfrm>
          <a:prstGeom prst="rect">
            <a:avLst/>
          </a:prstGeom>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4622</TotalTime>
  <Words>4222</Words>
  <Application>Microsoft Macintosh PowerPoint</Application>
  <PresentationFormat>Widescreen</PresentationFormat>
  <Paragraphs>615</Paragraphs>
  <Slides>88</Slides>
  <Notes>37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88</vt:i4>
      </vt:variant>
    </vt:vector>
  </HeadingPairs>
  <TitlesOfParts>
    <vt:vector size="97" baseType="lpstr">
      <vt:lpstr>Arial</vt:lpstr>
      <vt:lpstr>Calibri</vt:lpstr>
      <vt:lpstr>Cambria Math</vt:lpstr>
      <vt:lpstr>Courier New</vt:lpstr>
      <vt:lpstr>Georgia</vt:lpstr>
      <vt:lpstr>Roboto</vt:lpstr>
      <vt:lpstr>University of Melbourne</vt:lpstr>
      <vt:lpstr>University of Melbourne Patterns</vt:lpstr>
      <vt:lpstr>University of Melbourne-Layout B</vt:lpstr>
      <vt:lpstr>PowerPoint Presentation</vt:lpstr>
      <vt:lpstr>Benjamin Goudey</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Sumary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16</cp:revision>
  <dcterms:created xsi:type="dcterms:W3CDTF">2022-11-14T03:18:01Z</dcterms:created>
  <dcterms:modified xsi:type="dcterms:W3CDTF">2024-08-20T01:10:39Z</dcterms:modified>
</cp:coreProperties>
</file>